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73" r:id="rId11"/>
    <p:sldId id="270" r:id="rId12"/>
    <p:sldId id="274" r:id="rId13"/>
    <p:sldId id="272" r:id="rId14"/>
    <p:sldId id="269" r:id="rId15"/>
    <p:sldId id="265" r:id="rId16"/>
    <p:sldId id="266" r:id="rId17"/>
    <p:sldId id="267" r:id="rId18"/>
    <p:sldId id="268"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256" autoAdjust="0"/>
  </p:normalViewPr>
  <p:slideViewPr>
    <p:cSldViewPr snapToGrid="0">
      <p:cViewPr varScale="1">
        <p:scale>
          <a:sx n="82" d="100"/>
          <a:sy n="82" d="100"/>
        </p:scale>
        <p:origin x="691"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5C5A8F-FE5D-442F-892F-C5C4E605EE24}" type="datetimeFigureOut">
              <a:rPr lang="en-US" smtClean="0"/>
              <a:t>7/3/2019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7F9CA0-2E03-4ED1-B312-B93CD89D5565}" type="slidenum">
              <a:rPr lang="en-US" smtClean="0"/>
              <a:t>‹#›</a:t>
            </a:fld>
            <a:endParaRPr lang="en-US"/>
          </a:p>
        </p:txBody>
      </p:sp>
    </p:spTree>
    <p:extLst>
      <p:ext uri="{BB962C8B-B14F-4D97-AF65-F5344CB8AC3E}">
        <p14:creationId xmlns:p14="http://schemas.microsoft.com/office/powerpoint/2010/main" val="33632029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Automata are intensively used in the development of software applications. For example, they are used in compilers.</a:t>
            </a:r>
          </a:p>
          <a:p>
            <a:r>
              <a:rPr lang="en-US" sz="1200" kern="1200" dirty="0" err="1">
                <a:solidFill>
                  <a:schemeClr val="tx1"/>
                </a:solidFill>
                <a:effectLst/>
                <a:latin typeface="+mn-lt"/>
                <a:ea typeface="+mn-ea"/>
                <a:cs typeface="+mn-cs"/>
              </a:rPr>
              <a:t>Lexers</a:t>
            </a:r>
            <a:r>
              <a:rPr lang="en-US" sz="1200" kern="1200" dirty="0">
                <a:solidFill>
                  <a:schemeClr val="tx1"/>
                </a:solidFill>
                <a:effectLst/>
                <a:latin typeface="+mn-lt"/>
                <a:ea typeface="+mn-ea"/>
                <a:cs typeface="+mn-cs"/>
              </a:rPr>
              <a:t> use automata to construct tokens while parsing the characters in a source file.</a:t>
            </a:r>
          </a:p>
          <a:p>
            <a:r>
              <a:rPr lang="en-US" sz="1200" kern="1200" dirty="0">
                <a:solidFill>
                  <a:schemeClr val="tx1"/>
                </a:solidFill>
                <a:effectLst/>
                <a:latin typeface="+mn-lt"/>
                <a:ea typeface="+mn-ea"/>
                <a:cs typeface="+mn-cs"/>
              </a:rPr>
              <a:t>Regular expressions are also very used. They are compiled into an NFA in order to efficiently match words from a specific alphabet.</a:t>
            </a:r>
          </a:p>
          <a:p>
            <a:r>
              <a:rPr lang="en-US" sz="1200" kern="1200" dirty="0">
                <a:solidFill>
                  <a:schemeClr val="tx1"/>
                </a:solidFill>
                <a:effectLst/>
                <a:latin typeface="+mn-lt"/>
                <a:ea typeface="+mn-ea"/>
                <a:cs typeface="+mn-cs"/>
              </a:rPr>
              <a:t>Markov chains are represented using automata. The transitions in such automata are probabilities. Markov chains are used for weather forecasting.</a:t>
            </a:r>
          </a:p>
          <a:p>
            <a:endParaRPr lang="en-US" dirty="0"/>
          </a:p>
        </p:txBody>
      </p:sp>
      <p:sp>
        <p:nvSpPr>
          <p:cNvPr id="4" name="Slide Number Placeholder 3"/>
          <p:cNvSpPr>
            <a:spLocks noGrp="1"/>
          </p:cNvSpPr>
          <p:nvPr>
            <p:ph type="sldNum" sz="quarter" idx="5"/>
          </p:nvPr>
        </p:nvSpPr>
        <p:spPr/>
        <p:txBody>
          <a:bodyPr/>
          <a:lstStyle/>
          <a:p>
            <a:fld id="{267F9CA0-2E03-4ED1-B312-B93CD89D5565}" type="slidenum">
              <a:rPr lang="en-US" smtClean="0"/>
              <a:t>3</a:t>
            </a:fld>
            <a:endParaRPr lang="en-US"/>
          </a:p>
        </p:txBody>
      </p:sp>
    </p:spTree>
    <p:extLst>
      <p:ext uri="{BB962C8B-B14F-4D97-AF65-F5344CB8AC3E}">
        <p14:creationId xmlns:p14="http://schemas.microsoft.com/office/powerpoint/2010/main" val="25728988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Another feature is parsing words. Once the parsing starts the current state will be colored with blue, reachable states will be colored in yellow and available transition symbol will turn red and bold. We advance by clicking the state we want to go to next. These colors can be changed from a settings file. If we reached the end of the word and we are in a final state a popup will show up saying that the parsing was successful.</a:t>
            </a:r>
          </a:p>
          <a:p>
            <a:endParaRPr lang="en-US" dirty="0"/>
          </a:p>
        </p:txBody>
      </p:sp>
      <p:sp>
        <p:nvSpPr>
          <p:cNvPr id="4" name="Slide Number Placeholder 3"/>
          <p:cNvSpPr>
            <a:spLocks noGrp="1"/>
          </p:cNvSpPr>
          <p:nvPr>
            <p:ph type="sldNum" sz="quarter" idx="5"/>
          </p:nvPr>
        </p:nvSpPr>
        <p:spPr/>
        <p:txBody>
          <a:bodyPr/>
          <a:lstStyle/>
          <a:p>
            <a:fld id="{267F9CA0-2E03-4ED1-B312-B93CD89D5565}" type="slidenum">
              <a:rPr lang="en-US" smtClean="0"/>
              <a:t>14</a:t>
            </a:fld>
            <a:endParaRPr lang="en-US"/>
          </a:p>
        </p:txBody>
      </p:sp>
    </p:spTree>
    <p:extLst>
      <p:ext uri="{BB962C8B-B14F-4D97-AF65-F5344CB8AC3E}">
        <p14:creationId xmlns:p14="http://schemas.microsoft.com/office/powerpoint/2010/main" val="11896557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use a two dimensional array in order to keep track of separability between each pair of states.</a:t>
            </a:r>
          </a:p>
          <a:p>
            <a:r>
              <a:rPr lang="en-US" sz="1200" kern="1200" dirty="0">
                <a:solidFill>
                  <a:schemeClr val="tx1"/>
                </a:solidFill>
                <a:effectLst/>
                <a:latin typeface="+mn-lt"/>
                <a:ea typeface="+mn-ea"/>
                <a:cs typeface="+mn-cs"/>
              </a:rPr>
              <a:t>First, I initialize the separable array. Two states are separable if one is final and one non final.</a:t>
            </a:r>
          </a:p>
          <a:p>
            <a:r>
              <a:rPr lang="en-US" sz="1200" kern="1200" dirty="0">
                <a:solidFill>
                  <a:schemeClr val="tx1"/>
                </a:solidFill>
                <a:effectLst/>
                <a:latin typeface="+mn-lt"/>
                <a:ea typeface="+mn-ea"/>
                <a:cs typeface="+mn-cs"/>
              </a:rPr>
              <a:t>δ(qi, a) is the state we reach when we transition from qi with a.</a:t>
            </a:r>
          </a:p>
          <a:p>
            <a:r>
              <a:rPr lang="en-US" sz="1200" kern="1200" dirty="0">
                <a:solidFill>
                  <a:schemeClr val="tx1"/>
                </a:solidFill>
                <a:effectLst/>
                <a:latin typeface="+mn-lt"/>
                <a:ea typeface="+mn-ea"/>
                <a:cs typeface="+mn-cs"/>
              </a:rPr>
              <a:t>//if there exists a such that δ(qi, a) </a:t>
            </a:r>
            <a:r>
              <a:rPr lang="en-US" sz="1200" kern="1200" dirty="0" err="1">
                <a:solidFill>
                  <a:schemeClr val="tx1"/>
                </a:solidFill>
                <a:effectLst/>
                <a:latin typeface="+mn-lt"/>
                <a:ea typeface="+mn-ea"/>
                <a:cs typeface="+mn-cs"/>
              </a:rPr>
              <a:t>sep</a:t>
            </a:r>
            <a:r>
              <a:rPr lang="en-US" sz="1200" kern="1200" dirty="0">
                <a:solidFill>
                  <a:schemeClr val="tx1"/>
                </a:solidFill>
                <a:effectLst/>
                <a:latin typeface="+mn-lt"/>
                <a:ea typeface="+mn-ea"/>
                <a:cs typeface="+mn-cs"/>
              </a:rPr>
              <a:t> δ(</a:t>
            </a:r>
            <a:r>
              <a:rPr lang="en-US" sz="1200" kern="1200" dirty="0" err="1">
                <a:solidFill>
                  <a:schemeClr val="tx1"/>
                </a:solidFill>
                <a:effectLst/>
                <a:latin typeface="+mn-lt"/>
                <a:ea typeface="+mn-ea"/>
                <a:cs typeface="+mn-cs"/>
              </a:rPr>
              <a:t>qj</a:t>
            </a:r>
            <a:r>
              <a:rPr lang="en-US" sz="1200" kern="1200" dirty="0">
                <a:solidFill>
                  <a:schemeClr val="tx1"/>
                </a:solidFill>
                <a:effectLst/>
                <a:latin typeface="+mn-lt"/>
                <a:ea typeface="+mn-ea"/>
                <a:cs typeface="+mn-cs"/>
              </a:rPr>
              <a:t>, a) it means qi and </a:t>
            </a:r>
            <a:r>
              <a:rPr lang="en-US" sz="1200" kern="1200" dirty="0" err="1">
                <a:solidFill>
                  <a:schemeClr val="tx1"/>
                </a:solidFill>
                <a:effectLst/>
                <a:latin typeface="+mn-lt"/>
                <a:ea typeface="+mn-ea"/>
                <a:cs typeface="+mn-cs"/>
              </a:rPr>
              <a:t>qj</a:t>
            </a:r>
            <a:r>
              <a:rPr lang="en-US" sz="1200" kern="1200" dirty="0">
                <a:solidFill>
                  <a:schemeClr val="tx1"/>
                </a:solidFill>
                <a:effectLst/>
                <a:latin typeface="+mn-lt"/>
                <a:ea typeface="+mn-ea"/>
                <a:cs typeface="+mn-cs"/>
              </a:rPr>
              <a:t> are separable and so are all the states that depend on them. I get all the states that depend on them from another array. </a:t>
            </a:r>
          </a:p>
          <a:p>
            <a:r>
              <a:rPr lang="en-US" sz="1200" kern="1200" dirty="0">
                <a:solidFill>
                  <a:schemeClr val="tx1"/>
                </a:solidFill>
                <a:effectLst/>
                <a:latin typeface="+mn-lt"/>
                <a:ea typeface="+mn-ea"/>
                <a:cs typeface="+mn-cs"/>
              </a:rPr>
              <a:t>Then I merge </a:t>
            </a:r>
            <a:r>
              <a:rPr lang="en-US" sz="1200" kern="1200" dirty="0" err="1">
                <a:solidFill>
                  <a:schemeClr val="tx1"/>
                </a:solidFill>
                <a:effectLst/>
                <a:latin typeface="+mn-lt"/>
                <a:ea typeface="+mn-ea"/>
                <a:cs typeface="+mn-cs"/>
              </a:rPr>
              <a:t>unseparable</a:t>
            </a:r>
            <a:r>
              <a:rPr lang="en-US" sz="1200" kern="1200" dirty="0">
                <a:solidFill>
                  <a:schemeClr val="tx1"/>
                </a:solidFill>
                <a:effectLst/>
                <a:latin typeface="+mn-lt"/>
                <a:ea typeface="+mn-ea"/>
                <a:cs typeface="+mn-cs"/>
              </a:rPr>
              <a:t> states.</a:t>
            </a:r>
          </a:p>
          <a:p>
            <a:endParaRPr lang="en-US" dirty="0"/>
          </a:p>
        </p:txBody>
      </p:sp>
      <p:sp>
        <p:nvSpPr>
          <p:cNvPr id="4" name="Slide Number Placeholder 3"/>
          <p:cNvSpPr>
            <a:spLocks noGrp="1"/>
          </p:cNvSpPr>
          <p:nvPr>
            <p:ph type="sldNum" sz="quarter" idx="5"/>
          </p:nvPr>
        </p:nvSpPr>
        <p:spPr/>
        <p:txBody>
          <a:bodyPr/>
          <a:lstStyle/>
          <a:p>
            <a:fld id="{267F9CA0-2E03-4ED1-B312-B93CD89D5565}" type="slidenum">
              <a:rPr lang="en-US" smtClean="0"/>
              <a:t>15</a:t>
            </a:fld>
            <a:endParaRPr lang="en-US"/>
          </a:p>
        </p:txBody>
      </p:sp>
    </p:spTree>
    <p:extLst>
      <p:ext uri="{BB962C8B-B14F-4D97-AF65-F5344CB8AC3E}">
        <p14:creationId xmlns:p14="http://schemas.microsoft.com/office/powerpoint/2010/main" val="4594272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MVC is an architecture which stands for model view controller. The user interacts with GUI elements like buttons and the controllers capture these interactions, modifying the model. The model is represented by the automaton which contains states and transitions. The views are updated after the controller changed the model.</a:t>
            </a:r>
          </a:p>
          <a:p>
            <a:endParaRPr lang="en-US" dirty="0"/>
          </a:p>
        </p:txBody>
      </p:sp>
      <p:sp>
        <p:nvSpPr>
          <p:cNvPr id="4" name="Slide Number Placeholder 3"/>
          <p:cNvSpPr>
            <a:spLocks noGrp="1"/>
          </p:cNvSpPr>
          <p:nvPr>
            <p:ph type="sldNum" sz="quarter" idx="5"/>
          </p:nvPr>
        </p:nvSpPr>
        <p:spPr/>
        <p:txBody>
          <a:bodyPr/>
          <a:lstStyle/>
          <a:p>
            <a:fld id="{267F9CA0-2E03-4ED1-B312-B93CD89D5565}" type="slidenum">
              <a:rPr lang="en-US" smtClean="0"/>
              <a:t>5</a:t>
            </a:fld>
            <a:endParaRPr lang="en-US"/>
          </a:p>
        </p:txBody>
      </p:sp>
    </p:spTree>
    <p:extLst>
      <p:ext uri="{BB962C8B-B14F-4D97-AF65-F5344CB8AC3E}">
        <p14:creationId xmlns:p14="http://schemas.microsoft.com/office/powerpoint/2010/main" val="3507531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application is written in JavaFX, a platform for creating desktop applications. I chose </a:t>
            </a:r>
            <a:r>
              <a:rPr lang="en-US" sz="1200" kern="1200" dirty="0" err="1">
                <a:solidFill>
                  <a:schemeClr val="tx1"/>
                </a:solidFill>
                <a:effectLst/>
                <a:latin typeface="+mn-lt"/>
                <a:ea typeface="+mn-ea"/>
                <a:cs typeface="+mn-cs"/>
              </a:rPr>
              <a:t>javafx</a:t>
            </a:r>
            <a:r>
              <a:rPr lang="en-US" sz="1200" kern="1200" dirty="0">
                <a:solidFill>
                  <a:schemeClr val="tx1"/>
                </a:solidFill>
                <a:effectLst/>
                <a:latin typeface="+mn-lt"/>
                <a:ea typeface="+mn-ea"/>
                <a:cs typeface="+mn-cs"/>
              </a:rPr>
              <a:t> over swing because it has a more modern look and feel, works better with MVC architecture thanks to the .</a:t>
            </a:r>
            <a:r>
              <a:rPr lang="en-US" sz="1200" kern="1200" dirty="0" err="1">
                <a:solidFill>
                  <a:schemeClr val="tx1"/>
                </a:solidFill>
                <a:effectLst/>
                <a:latin typeface="+mn-lt"/>
                <a:ea typeface="+mn-ea"/>
                <a:cs typeface="+mn-cs"/>
              </a:rPr>
              <a:t>fxml</a:t>
            </a:r>
            <a:r>
              <a:rPr lang="en-US" sz="1200" kern="1200" dirty="0">
                <a:solidFill>
                  <a:schemeClr val="tx1"/>
                </a:solidFill>
                <a:effectLst/>
                <a:latin typeface="+mn-lt"/>
                <a:ea typeface="+mn-ea"/>
                <a:cs typeface="+mn-cs"/>
              </a:rPr>
              <a:t> files for creating the views. The interface is easier to build with the scene builder integrated in many IDEs.</a:t>
            </a:r>
          </a:p>
          <a:p>
            <a:endParaRPr lang="en-US" dirty="0"/>
          </a:p>
        </p:txBody>
      </p:sp>
      <p:sp>
        <p:nvSpPr>
          <p:cNvPr id="4" name="Slide Number Placeholder 3"/>
          <p:cNvSpPr>
            <a:spLocks noGrp="1"/>
          </p:cNvSpPr>
          <p:nvPr>
            <p:ph type="sldNum" sz="quarter" idx="5"/>
          </p:nvPr>
        </p:nvSpPr>
        <p:spPr/>
        <p:txBody>
          <a:bodyPr/>
          <a:lstStyle/>
          <a:p>
            <a:fld id="{267F9CA0-2E03-4ED1-B312-B93CD89D5565}" type="slidenum">
              <a:rPr lang="en-US" smtClean="0"/>
              <a:t>6</a:t>
            </a:fld>
            <a:endParaRPr lang="en-US"/>
          </a:p>
        </p:txBody>
      </p:sp>
    </p:spTree>
    <p:extLst>
      <p:ext uri="{BB962C8B-B14F-4D97-AF65-F5344CB8AC3E}">
        <p14:creationId xmlns:p14="http://schemas.microsoft.com/office/powerpoint/2010/main" val="836183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automaton can be built step by step through the interface. The first step is to add symbols to the alphabet. Then we can start creating states and transitions. When we create a new transition we have to specify the source and destination state, their types and the transition symbol. The types can be regular, initial, final. Transition symbol will be selected from a dropdown containing all the symbols that we added. We can also delete states. When we delete a state, all the transitions related to that state are deleted.</a:t>
            </a:r>
          </a:p>
          <a:p>
            <a:endParaRPr lang="en-US" dirty="0"/>
          </a:p>
        </p:txBody>
      </p:sp>
      <p:sp>
        <p:nvSpPr>
          <p:cNvPr id="4" name="Slide Number Placeholder 3"/>
          <p:cNvSpPr>
            <a:spLocks noGrp="1"/>
          </p:cNvSpPr>
          <p:nvPr>
            <p:ph type="sldNum" sz="quarter" idx="5"/>
          </p:nvPr>
        </p:nvSpPr>
        <p:spPr/>
        <p:txBody>
          <a:bodyPr/>
          <a:lstStyle/>
          <a:p>
            <a:fld id="{267F9CA0-2E03-4ED1-B312-B93CD89D5565}" type="slidenum">
              <a:rPr lang="en-US" smtClean="0"/>
              <a:t>8</a:t>
            </a:fld>
            <a:endParaRPr lang="en-US"/>
          </a:p>
        </p:txBody>
      </p:sp>
    </p:spTree>
    <p:extLst>
      <p:ext uri="{BB962C8B-B14F-4D97-AF65-F5344CB8AC3E}">
        <p14:creationId xmlns:p14="http://schemas.microsoft.com/office/powerpoint/2010/main" val="41129518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Once built, an automaton can be saved to a file and then loaded any time. The good thing about it is that it is not just a binary serialization. The format is actually readable and can be easily modified by users.</a:t>
            </a:r>
          </a:p>
          <a:p>
            <a:endParaRPr lang="en-US" dirty="0"/>
          </a:p>
        </p:txBody>
      </p:sp>
      <p:sp>
        <p:nvSpPr>
          <p:cNvPr id="4" name="Slide Number Placeholder 3"/>
          <p:cNvSpPr>
            <a:spLocks noGrp="1"/>
          </p:cNvSpPr>
          <p:nvPr>
            <p:ph type="sldNum" sz="quarter" idx="5"/>
          </p:nvPr>
        </p:nvSpPr>
        <p:spPr/>
        <p:txBody>
          <a:bodyPr/>
          <a:lstStyle/>
          <a:p>
            <a:fld id="{267F9CA0-2E03-4ED1-B312-B93CD89D5565}" type="slidenum">
              <a:rPr lang="en-US" smtClean="0"/>
              <a:t>9</a:t>
            </a:fld>
            <a:endParaRPr lang="en-US"/>
          </a:p>
        </p:txBody>
      </p:sp>
    </p:spTree>
    <p:extLst>
      <p:ext uri="{BB962C8B-B14F-4D97-AF65-F5344CB8AC3E}">
        <p14:creationId xmlns:p14="http://schemas.microsoft.com/office/powerpoint/2010/main" val="10599065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Arc are </a:t>
            </a:r>
            <a:r>
              <a:rPr lang="en-US" sz="1200" kern="1200" dirty="0" err="1">
                <a:solidFill>
                  <a:schemeClr val="tx1"/>
                </a:solidFill>
                <a:effectLst/>
                <a:latin typeface="+mn-lt"/>
                <a:ea typeface="+mn-ea"/>
                <a:cs typeface="+mn-cs"/>
              </a:rPr>
              <a:t>javafx</a:t>
            </a:r>
            <a:r>
              <a:rPr lang="en-US" sz="1200" kern="1200" dirty="0">
                <a:solidFill>
                  <a:schemeClr val="tx1"/>
                </a:solidFill>
                <a:effectLst/>
                <a:latin typeface="+mn-lt"/>
                <a:ea typeface="+mn-ea"/>
                <a:cs typeface="+mn-cs"/>
              </a:rPr>
              <a:t> Path elements. They start with a </a:t>
            </a:r>
            <a:r>
              <a:rPr lang="en-US" sz="1200" kern="1200" dirty="0" err="1">
                <a:solidFill>
                  <a:schemeClr val="tx1"/>
                </a:solidFill>
                <a:effectLst/>
                <a:latin typeface="+mn-lt"/>
                <a:ea typeface="+mn-ea"/>
                <a:cs typeface="+mn-cs"/>
              </a:rPr>
              <a:t>moveTo</a:t>
            </a:r>
            <a:r>
              <a:rPr lang="en-US" sz="1200" kern="1200" dirty="0">
                <a:solidFill>
                  <a:schemeClr val="tx1"/>
                </a:solidFill>
                <a:effectLst/>
                <a:latin typeface="+mn-lt"/>
                <a:ea typeface="+mn-ea"/>
                <a:cs typeface="+mn-cs"/>
              </a:rPr>
              <a:t> element and intermediate points can be added. The path will go through those points. If the point is an </a:t>
            </a:r>
            <a:r>
              <a:rPr lang="en-US" sz="1200" kern="1200" dirty="0" err="1">
                <a:solidFill>
                  <a:schemeClr val="tx1"/>
                </a:solidFill>
                <a:effectLst/>
                <a:latin typeface="+mn-lt"/>
                <a:ea typeface="+mn-ea"/>
                <a:cs typeface="+mn-cs"/>
              </a:rPr>
              <a:t>arcTo</a:t>
            </a:r>
            <a:r>
              <a:rPr lang="en-US" sz="1200" kern="1200" dirty="0">
                <a:solidFill>
                  <a:schemeClr val="tx1"/>
                </a:solidFill>
                <a:effectLst/>
                <a:latin typeface="+mn-lt"/>
                <a:ea typeface="+mn-ea"/>
                <a:cs typeface="+mn-cs"/>
              </a:rPr>
              <a:t>, the path will be arched, if it is a </a:t>
            </a:r>
            <a:r>
              <a:rPr lang="en-US" sz="1200" kern="1200" dirty="0" err="1">
                <a:solidFill>
                  <a:schemeClr val="tx1"/>
                </a:solidFill>
                <a:effectLst/>
                <a:latin typeface="+mn-lt"/>
                <a:ea typeface="+mn-ea"/>
                <a:cs typeface="+mn-cs"/>
              </a:rPr>
              <a:t>lineTo</a:t>
            </a:r>
            <a:r>
              <a:rPr lang="en-US" sz="1200" kern="1200" dirty="0">
                <a:solidFill>
                  <a:schemeClr val="tx1"/>
                </a:solidFill>
                <a:effectLst/>
                <a:latin typeface="+mn-lt"/>
                <a:ea typeface="+mn-ea"/>
                <a:cs typeface="+mn-cs"/>
              </a:rPr>
              <a:t>, it will be straight.</a:t>
            </a:r>
          </a:p>
          <a:p>
            <a:endParaRPr lang="en-US" dirty="0"/>
          </a:p>
        </p:txBody>
      </p:sp>
      <p:sp>
        <p:nvSpPr>
          <p:cNvPr id="4" name="Slide Number Placeholder 3"/>
          <p:cNvSpPr>
            <a:spLocks noGrp="1"/>
          </p:cNvSpPr>
          <p:nvPr>
            <p:ph type="sldNum" sz="quarter" idx="5"/>
          </p:nvPr>
        </p:nvSpPr>
        <p:spPr/>
        <p:txBody>
          <a:bodyPr/>
          <a:lstStyle/>
          <a:p>
            <a:fld id="{267F9CA0-2E03-4ED1-B312-B93CD89D5565}" type="slidenum">
              <a:rPr lang="en-US" smtClean="0"/>
              <a:t>10</a:t>
            </a:fld>
            <a:endParaRPr lang="en-US"/>
          </a:p>
        </p:txBody>
      </p:sp>
    </p:spTree>
    <p:extLst>
      <p:ext uri="{BB962C8B-B14F-4D97-AF65-F5344CB8AC3E}">
        <p14:creationId xmlns:p14="http://schemas.microsoft.com/office/powerpoint/2010/main" val="1106904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Self transition arcs are created with a path which consists of 3 points. The first one is the </a:t>
            </a:r>
            <a:r>
              <a:rPr lang="en-US" sz="1200" kern="1200" dirty="0" err="1">
                <a:solidFill>
                  <a:schemeClr val="tx1"/>
                </a:solidFill>
                <a:effectLst/>
                <a:latin typeface="+mn-lt"/>
                <a:ea typeface="+mn-ea"/>
                <a:cs typeface="+mn-cs"/>
              </a:rPr>
              <a:t>moveTo</a:t>
            </a:r>
            <a:r>
              <a:rPr lang="en-US" sz="1200" kern="1200" dirty="0">
                <a:solidFill>
                  <a:schemeClr val="tx1"/>
                </a:solidFill>
                <a:effectLst/>
                <a:latin typeface="+mn-lt"/>
                <a:ea typeface="+mn-ea"/>
                <a:cs typeface="+mn-cs"/>
              </a:rPr>
              <a:t> in the middle of the state, the second one is an </a:t>
            </a:r>
            <a:r>
              <a:rPr lang="en-US" sz="1200" kern="1200" dirty="0" err="1">
                <a:solidFill>
                  <a:schemeClr val="tx1"/>
                </a:solidFill>
                <a:effectLst/>
                <a:latin typeface="+mn-lt"/>
                <a:ea typeface="+mn-ea"/>
                <a:cs typeface="+mn-cs"/>
              </a:rPr>
              <a:t>arcTo</a:t>
            </a:r>
            <a:r>
              <a:rPr lang="en-US" sz="1200" kern="1200" dirty="0">
                <a:solidFill>
                  <a:schemeClr val="tx1"/>
                </a:solidFill>
                <a:effectLst/>
                <a:latin typeface="+mn-lt"/>
                <a:ea typeface="+mn-ea"/>
                <a:cs typeface="+mn-cs"/>
              </a:rPr>
              <a:t> just above the state, and the last one is an </a:t>
            </a:r>
            <a:r>
              <a:rPr lang="en-US" sz="1200" kern="1200" dirty="0" err="1">
                <a:solidFill>
                  <a:schemeClr val="tx1"/>
                </a:solidFill>
                <a:effectLst/>
                <a:latin typeface="+mn-lt"/>
                <a:ea typeface="+mn-ea"/>
                <a:cs typeface="+mn-cs"/>
              </a:rPr>
              <a:t>arcTo</a:t>
            </a:r>
            <a:r>
              <a:rPr lang="en-US" sz="1200" kern="1200" dirty="0">
                <a:solidFill>
                  <a:schemeClr val="tx1"/>
                </a:solidFill>
                <a:effectLst/>
                <a:latin typeface="+mn-lt"/>
                <a:ea typeface="+mn-ea"/>
                <a:cs typeface="+mn-cs"/>
              </a:rPr>
              <a:t> in the middle of the state.</a:t>
            </a:r>
          </a:p>
          <a:p>
            <a:endParaRPr lang="en-US" dirty="0"/>
          </a:p>
        </p:txBody>
      </p:sp>
      <p:sp>
        <p:nvSpPr>
          <p:cNvPr id="4" name="Slide Number Placeholder 3"/>
          <p:cNvSpPr>
            <a:spLocks noGrp="1"/>
          </p:cNvSpPr>
          <p:nvPr>
            <p:ph type="sldNum" sz="quarter" idx="5"/>
          </p:nvPr>
        </p:nvSpPr>
        <p:spPr/>
        <p:txBody>
          <a:bodyPr/>
          <a:lstStyle/>
          <a:p>
            <a:fld id="{267F9CA0-2E03-4ED1-B312-B93CD89D5565}" type="slidenum">
              <a:rPr lang="en-US" smtClean="0"/>
              <a:t>11</a:t>
            </a:fld>
            <a:endParaRPr lang="en-US"/>
          </a:p>
        </p:txBody>
      </p:sp>
    </p:spTree>
    <p:extLst>
      <p:ext uri="{BB962C8B-B14F-4D97-AF65-F5344CB8AC3E}">
        <p14:creationId xmlns:p14="http://schemas.microsoft.com/office/powerpoint/2010/main" val="3655179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In had to place the end of the arc exactly on the edge of the state. I knew that the point had to be away from the center at a distance equal to the radius. Then I had to find the direction. The direction to the other state was given by the angle between the two states with respect to the horizontal axis. I had to add 90 degrees to that angle so that the arc will end above the state.</a:t>
            </a:r>
          </a:p>
          <a:p>
            <a:r>
              <a:rPr lang="en-US" sz="1200" kern="1200" dirty="0">
                <a:solidFill>
                  <a:schemeClr val="tx1"/>
                </a:solidFill>
                <a:effectLst/>
                <a:latin typeface="+mn-lt"/>
                <a:ea typeface="+mn-ea"/>
                <a:cs typeface="+mn-cs"/>
              </a:rPr>
              <a:t>Then I found the required point by adding sin * radius and cos * radius to the coordinates of the middle of the state.</a:t>
            </a:r>
          </a:p>
          <a:p>
            <a:endParaRPr lang="en-US" dirty="0"/>
          </a:p>
        </p:txBody>
      </p:sp>
      <p:sp>
        <p:nvSpPr>
          <p:cNvPr id="4" name="Slide Number Placeholder 3"/>
          <p:cNvSpPr>
            <a:spLocks noGrp="1"/>
          </p:cNvSpPr>
          <p:nvPr>
            <p:ph type="sldNum" sz="quarter" idx="5"/>
          </p:nvPr>
        </p:nvSpPr>
        <p:spPr/>
        <p:txBody>
          <a:bodyPr/>
          <a:lstStyle/>
          <a:p>
            <a:fld id="{267F9CA0-2E03-4ED1-B312-B93CD89D5565}" type="slidenum">
              <a:rPr lang="en-US" smtClean="0"/>
              <a:t>12</a:t>
            </a:fld>
            <a:endParaRPr lang="en-US"/>
          </a:p>
        </p:txBody>
      </p:sp>
    </p:spTree>
    <p:extLst>
      <p:ext uri="{BB962C8B-B14F-4D97-AF65-F5344CB8AC3E}">
        <p14:creationId xmlns:p14="http://schemas.microsoft.com/office/powerpoint/2010/main" val="38026894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Drawing symbols on arcs to self was pretty easy because I could use only one </a:t>
            </a:r>
            <a:r>
              <a:rPr lang="en-US" sz="1200" kern="1200" dirty="0" err="1">
                <a:solidFill>
                  <a:schemeClr val="tx1"/>
                </a:solidFill>
                <a:effectLst/>
                <a:latin typeface="+mn-lt"/>
                <a:ea typeface="+mn-ea"/>
                <a:cs typeface="+mn-cs"/>
              </a:rPr>
              <a:t>javaFX</a:t>
            </a:r>
            <a:r>
              <a:rPr lang="en-US" sz="1200" kern="1200" dirty="0">
                <a:solidFill>
                  <a:schemeClr val="tx1"/>
                </a:solidFill>
                <a:effectLst/>
                <a:latin typeface="+mn-lt"/>
                <a:ea typeface="+mn-ea"/>
                <a:cs typeface="+mn-cs"/>
              </a:rPr>
              <a:t> Text object containing all the transition symbols and place it above the state.</a:t>
            </a:r>
          </a:p>
          <a:p>
            <a:r>
              <a:rPr lang="en-US" sz="1200" kern="1200" dirty="0">
                <a:solidFill>
                  <a:schemeClr val="tx1"/>
                </a:solidFill>
                <a:effectLst/>
                <a:latin typeface="+mn-lt"/>
                <a:ea typeface="+mn-ea"/>
                <a:cs typeface="+mn-cs"/>
              </a:rPr>
              <a:t>Drawing symbols on regular arcs was more difficult. Again I found the angle between the horizontal axis and the difference of the vectors corresponding to the two states. I added 90 degrees to that angle so the direction will be through the middle point of the arc. Then I got the direction of the first symbol by subtracting half of the angle along which the symbols span. Then I kept placing the symbols and increasing the angle by an amount which depends on the number of states. So if there was a lower number of states, the angle would be increased by a greater value. </a:t>
            </a:r>
          </a:p>
          <a:p>
            <a:endParaRPr lang="en-US" dirty="0"/>
          </a:p>
        </p:txBody>
      </p:sp>
      <p:sp>
        <p:nvSpPr>
          <p:cNvPr id="4" name="Slide Number Placeholder 3"/>
          <p:cNvSpPr>
            <a:spLocks noGrp="1"/>
          </p:cNvSpPr>
          <p:nvPr>
            <p:ph type="sldNum" sz="quarter" idx="5"/>
          </p:nvPr>
        </p:nvSpPr>
        <p:spPr/>
        <p:txBody>
          <a:bodyPr/>
          <a:lstStyle/>
          <a:p>
            <a:fld id="{267F9CA0-2E03-4ED1-B312-B93CD89D5565}" type="slidenum">
              <a:rPr lang="en-US" smtClean="0"/>
              <a:t>13</a:t>
            </a:fld>
            <a:endParaRPr lang="en-US"/>
          </a:p>
        </p:txBody>
      </p:sp>
    </p:spTree>
    <p:extLst>
      <p:ext uri="{BB962C8B-B14F-4D97-AF65-F5344CB8AC3E}">
        <p14:creationId xmlns:p14="http://schemas.microsoft.com/office/powerpoint/2010/main" val="1547679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F5B17FE7-1DBF-4A69-9250-DCC875C5F39A}" type="datetimeFigureOut">
              <a:rPr lang="en-US" smtClean="0"/>
              <a:t>7/3/2019</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580396446"/>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B17FE7-1DBF-4A69-9250-DCC875C5F39A}" type="datetimeFigureOut">
              <a:rPr lang="en-US" smtClean="0"/>
              <a:t>7/3/2019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261945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B17FE7-1DBF-4A69-9250-DCC875C5F39A}" type="datetimeFigureOut">
              <a:rPr lang="en-US" smtClean="0"/>
              <a:t>7/3/2019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23596097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B17FE7-1DBF-4A69-9250-DCC875C5F39A}" type="datetimeFigureOut">
              <a:rPr lang="en-US" smtClean="0"/>
              <a:t>7/3/2019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614661-129F-40BD-A8F9-103E8730BF68}"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669838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B17FE7-1DBF-4A69-9250-DCC875C5F39A}" type="datetimeFigureOut">
              <a:rPr lang="en-US" smtClean="0"/>
              <a:t>7/3/2019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12075763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5B17FE7-1DBF-4A69-9250-DCC875C5F39A}" type="datetimeFigureOut">
              <a:rPr lang="en-US" smtClean="0"/>
              <a:t>7/3/2019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10408013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5B17FE7-1DBF-4A69-9250-DCC875C5F39A}" type="datetimeFigureOut">
              <a:rPr lang="en-US" smtClean="0"/>
              <a:t>7/3/2019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39059652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B17FE7-1DBF-4A69-9250-DCC875C5F39A}" type="datetimeFigureOut">
              <a:rPr lang="en-US" smtClean="0"/>
              <a:t>7/3/2019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40323284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B17FE7-1DBF-4A69-9250-DCC875C5F39A}" type="datetimeFigureOut">
              <a:rPr lang="en-US" smtClean="0"/>
              <a:t>7/3/2019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2988174222"/>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B17FE7-1DBF-4A69-9250-DCC875C5F39A}" type="datetimeFigureOut">
              <a:rPr lang="en-US" smtClean="0"/>
              <a:t>7/3/2019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10306418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B17FE7-1DBF-4A69-9250-DCC875C5F39A}" type="datetimeFigureOut">
              <a:rPr lang="en-US" smtClean="0"/>
              <a:t>7/3/2019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1096238190"/>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B17FE7-1DBF-4A69-9250-DCC875C5F39A}" type="datetimeFigureOut">
              <a:rPr lang="en-US" smtClean="0"/>
              <a:t>7/3/2019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32671149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B17FE7-1DBF-4A69-9250-DCC875C5F39A}" type="datetimeFigureOut">
              <a:rPr lang="en-US" smtClean="0"/>
              <a:t>7/3/2019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3661281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B17FE7-1DBF-4A69-9250-DCC875C5F39A}" type="datetimeFigureOut">
              <a:rPr lang="en-US" smtClean="0"/>
              <a:t>7/3/2019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3710048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B17FE7-1DBF-4A69-9250-DCC875C5F39A}" type="datetimeFigureOut">
              <a:rPr lang="en-US" smtClean="0"/>
              <a:t>7/3/2019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2087908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B17FE7-1DBF-4A69-9250-DCC875C5F39A}" type="datetimeFigureOut">
              <a:rPr lang="en-US" smtClean="0"/>
              <a:t>7/3/2019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4079815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B17FE7-1DBF-4A69-9250-DCC875C5F39A}" type="datetimeFigureOut">
              <a:rPr lang="en-US" smtClean="0"/>
              <a:t>7/3/2019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614661-129F-40BD-A8F9-103E8730BF68}" type="slidenum">
              <a:rPr lang="en-US" smtClean="0"/>
              <a:t>‹#›</a:t>
            </a:fld>
            <a:endParaRPr lang="en-US"/>
          </a:p>
        </p:txBody>
      </p:sp>
    </p:spTree>
    <p:extLst>
      <p:ext uri="{BB962C8B-B14F-4D97-AF65-F5344CB8AC3E}">
        <p14:creationId xmlns:p14="http://schemas.microsoft.com/office/powerpoint/2010/main" val="3827421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5B17FE7-1DBF-4A69-9250-DCC875C5F39A}" type="datetimeFigureOut">
              <a:rPr lang="en-US" smtClean="0"/>
              <a:t>7/3/2019</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3614661-129F-40BD-A8F9-103E8730BF68}" type="slidenum">
              <a:rPr lang="en-US" smtClean="0"/>
              <a:t>‹#›</a:t>
            </a:fld>
            <a:endParaRPr lang="en-US"/>
          </a:p>
        </p:txBody>
      </p:sp>
    </p:spTree>
    <p:extLst>
      <p:ext uri="{BB962C8B-B14F-4D97-AF65-F5344CB8AC3E}">
        <p14:creationId xmlns:p14="http://schemas.microsoft.com/office/powerpoint/2010/main" val="3513335993"/>
      </p:ext>
    </p:extLst>
  </p:cSld>
  <p:clrMap bg1="dk1" tx1="lt1" bg2="dk2" tx2="lt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F3407-29DC-43B7-A945-8E4AB1E252D4}"/>
              </a:ext>
            </a:extLst>
          </p:cNvPr>
          <p:cNvSpPr>
            <a:spLocks noGrp="1"/>
          </p:cNvSpPr>
          <p:nvPr>
            <p:ph type="ctrTitle"/>
          </p:nvPr>
        </p:nvSpPr>
        <p:spPr/>
        <p:txBody>
          <a:bodyPr/>
          <a:lstStyle/>
          <a:p>
            <a:r>
              <a:rPr lang="en-US" dirty="0"/>
              <a:t>Tool for building and working with automata</a:t>
            </a:r>
          </a:p>
        </p:txBody>
      </p:sp>
      <p:sp>
        <p:nvSpPr>
          <p:cNvPr id="3" name="Subtitle 2">
            <a:extLst>
              <a:ext uri="{FF2B5EF4-FFF2-40B4-BE49-F238E27FC236}">
                <a16:creationId xmlns:a16="http://schemas.microsoft.com/office/drawing/2014/main" id="{DD13C09B-3BB2-496A-9B49-061AF85BD1A4}"/>
              </a:ext>
            </a:extLst>
          </p:cNvPr>
          <p:cNvSpPr>
            <a:spLocks noGrp="1"/>
          </p:cNvSpPr>
          <p:nvPr>
            <p:ph type="subTitle" idx="1"/>
          </p:nvPr>
        </p:nvSpPr>
        <p:spPr/>
        <p:txBody>
          <a:bodyPr/>
          <a:lstStyle/>
          <a:p>
            <a:r>
              <a:rPr lang="en-US" dirty="0">
                <a:solidFill>
                  <a:schemeClr val="tx1"/>
                </a:solidFill>
              </a:rPr>
              <a:t>AUTHOR: Lionte Bogdan-Andrei</a:t>
            </a:r>
          </a:p>
          <a:p>
            <a:r>
              <a:rPr lang="en-US" dirty="0">
                <a:solidFill>
                  <a:schemeClr val="tx1"/>
                </a:solidFill>
              </a:rPr>
              <a:t>COORDINATOR: Lect. Dr. </a:t>
            </a:r>
            <a:r>
              <a:rPr lang="en-US" dirty="0" err="1">
                <a:solidFill>
                  <a:schemeClr val="tx1"/>
                </a:solidFill>
              </a:rPr>
              <a:t>mihai</a:t>
            </a:r>
            <a:r>
              <a:rPr lang="en-US" dirty="0">
                <a:solidFill>
                  <a:schemeClr val="tx1"/>
                </a:solidFill>
              </a:rPr>
              <a:t> </a:t>
            </a:r>
            <a:r>
              <a:rPr lang="en-US" dirty="0" err="1">
                <a:solidFill>
                  <a:schemeClr val="tx1"/>
                </a:solidFill>
              </a:rPr>
              <a:t>alex</a:t>
            </a:r>
            <a:r>
              <a:rPr lang="en-US" dirty="0">
                <a:solidFill>
                  <a:schemeClr val="tx1"/>
                </a:solidFill>
              </a:rPr>
              <a:t> </a:t>
            </a:r>
            <a:r>
              <a:rPr lang="en-US" dirty="0" err="1">
                <a:solidFill>
                  <a:schemeClr val="tx1"/>
                </a:solidFill>
              </a:rPr>
              <a:t>moruz</a:t>
            </a:r>
            <a:endParaRPr lang="en-US" dirty="0">
              <a:solidFill>
                <a:schemeClr val="tx1"/>
              </a:solidFill>
            </a:endParaRPr>
          </a:p>
        </p:txBody>
      </p:sp>
    </p:spTree>
    <p:extLst>
      <p:ext uri="{BB962C8B-B14F-4D97-AF65-F5344CB8AC3E}">
        <p14:creationId xmlns:p14="http://schemas.microsoft.com/office/powerpoint/2010/main" val="3858975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E8F4A-4BFE-43C3-9526-248F3466B9B2}"/>
              </a:ext>
            </a:extLst>
          </p:cNvPr>
          <p:cNvSpPr>
            <a:spLocks noGrp="1"/>
          </p:cNvSpPr>
          <p:nvPr>
            <p:ph type="title"/>
          </p:nvPr>
        </p:nvSpPr>
        <p:spPr/>
        <p:txBody>
          <a:bodyPr/>
          <a:lstStyle/>
          <a:p>
            <a:r>
              <a:rPr lang="en-US" dirty="0"/>
              <a:t>Drawing arcs</a:t>
            </a:r>
          </a:p>
        </p:txBody>
      </p:sp>
      <p:sp>
        <p:nvSpPr>
          <p:cNvPr id="3" name="Content Placeholder 2">
            <a:extLst>
              <a:ext uri="{FF2B5EF4-FFF2-40B4-BE49-F238E27FC236}">
                <a16:creationId xmlns:a16="http://schemas.microsoft.com/office/drawing/2014/main" id="{638A2C7F-A1F7-4D35-B21D-FDAA6370E8BD}"/>
              </a:ext>
            </a:extLst>
          </p:cNvPr>
          <p:cNvSpPr>
            <a:spLocks noGrp="1"/>
          </p:cNvSpPr>
          <p:nvPr>
            <p:ph idx="1"/>
          </p:nvPr>
        </p:nvSpPr>
        <p:spPr/>
        <p:txBody>
          <a:bodyPr/>
          <a:lstStyle/>
          <a:p>
            <a:r>
              <a:rPr lang="en-US" dirty="0"/>
              <a:t>PATH</a:t>
            </a:r>
          </a:p>
          <a:p>
            <a:r>
              <a:rPr lang="en-US" dirty="0"/>
              <a:t>MOVETO</a:t>
            </a:r>
          </a:p>
          <a:p>
            <a:r>
              <a:rPr lang="en-US" dirty="0"/>
              <a:t>ARCTO</a:t>
            </a:r>
          </a:p>
          <a:p>
            <a:r>
              <a:rPr lang="en-US" dirty="0"/>
              <a:t>LINETO</a:t>
            </a:r>
          </a:p>
        </p:txBody>
      </p:sp>
    </p:spTree>
    <p:extLst>
      <p:ext uri="{BB962C8B-B14F-4D97-AF65-F5344CB8AC3E}">
        <p14:creationId xmlns:p14="http://schemas.microsoft.com/office/powerpoint/2010/main" val="15787811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1BF10-5D06-4F77-8FA2-9B6E3902F682}"/>
              </a:ext>
            </a:extLst>
          </p:cNvPr>
          <p:cNvSpPr>
            <a:spLocks noGrp="1"/>
          </p:cNvSpPr>
          <p:nvPr>
            <p:ph type="title"/>
          </p:nvPr>
        </p:nvSpPr>
        <p:spPr/>
        <p:txBody>
          <a:bodyPr/>
          <a:lstStyle/>
          <a:p>
            <a:r>
              <a:rPr lang="en-US" dirty="0"/>
              <a:t>DRAWING SELF TRANSITION</a:t>
            </a:r>
          </a:p>
        </p:txBody>
      </p:sp>
      <p:sp>
        <p:nvSpPr>
          <p:cNvPr id="3" name="Content Placeholder 2">
            <a:extLst>
              <a:ext uri="{FF2B5EF4-FFF2-40B4-BE49-F238E27FC236}">
                <a16:creationId xmlns:a16="http://schemas.microsoft.com/office/drawing/2014/main" id="{6E0BC674-C77E-4ED1-B3D5-491377CA06C3}"/>
              </a:ext>
            </a:extLst>
          </p:cNvPr>
          <p:cNvSpPr>
            <a:spLocks noGrp="1"/>
          </p:cNvSpPr>
          <p:nvPr>
            <p:ph idx="1"/>
          </p:nvPr>
        </p:nvSpPr>
        <p:spPr/>
        <p:txBody>
          <a:bodyPr/>
          <a:lstStyle/>
          <a:p>
            <a:pPr marL="0" indent="0">
              <a:buNone/>
            </a:pPr>
            <a:endParaRPr lang="en-US" dirty="0"/>
          </a:p>
          <a:p>
            <a:endParaRPr lang="en-US" dirty="0"/>
          </a:p>
          <a:p>
            <a:endParaRPr lang="en-US" dirty="0"/>
          </a:p>
          <a:p>
            <a:endParaRPr lang="en-US" dirty="0"/>
          </a:p>
          <a:p>
            <a:endParaRPr lang="en-US" dirty="0"/>
          </a:p>
        </p:txBody>
      </p:sp>
      <p:pic>
        <p:nvPicPr>
          <p:cNvPr id="4" name="image17.png">
            <a:extLst>
              <a:ext uri="{FF2B5EF4-FFF2-40B4-BE49-F238E27FC236}">
                <a16:creationId xmlns:a16="http://schemas.microsoft.com/office/drawing/2014/main" id="{EF2F2E7E-8578-4B28-9F86-78D43F95033A}"/>
              </a:ext>
            </a:extLst>
          </p:cNvPr>
          <p:cNvPicPr/>
          <p:nvPr/>
        </p:nvPicPr>
        <p:blipFill>
          <a:blip r:embed="rId3"/>
          <a:srcRect/>
          <a:stretch>
            <a:fillRect/>
          </a:stretch>
        </p:blipFill>
        <p:spPr>
          <a:xfrm>
            <a:off x="4290058" y="2433956"/>
            <a:ext cx="3608705" cy="3357245"/>
          </a:xfrm>
          <a:prstGeom prst="rect">
            <a:avLst/>
          </a:prstGeom>
          <a:ln/>
        </p:spPr>
      </p:pic>
    </p:spTree>
    <p:extLst>
      <p:ext uri="{BB962C8B-B14F-4D97-AF65-F5344CB8AC3E}">
        <p14:creationId xmlns:p14="http://schemas.microsoft.com/office/powerpoint/2010/main" val="6189981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235FC-963B-4840-AF64-677F29644A8E}"/>
              </a:ext>
            </a:extLst>
          </p:cNvPr>
          <p:cNvSpPr>
            <a:spLocks noGrp="1"/>
          </p:cNvSpPr>
          <p:nvPr>
            <p:ph type="title"/>
          </p:nvPr>
        </p:nvSpPr>
        <p:spPr/>
        <p:txBody>
          <a:bodyPr/>
          <a:lstStyle/>
          <a:p>
            <a:r>
              <a:rPr lang="en-US" dirty="0"/>
              <a:t>Drawing arcs</a:t>
            </a:r>
          </a:p>
        </p:txBody>
      </p:sp>
      <p:sp>
        <p:nvSpPr>
          <p:cNvPr id="6" name="Content Placeholder 5">
            <a:extLst>
              <a:ext uri="{FF2B5EF4-FFF2-40B4-BE49-F238E27FC236}">
                <a16:creationId xmlns:a16="http://schemas.microsoft.com/office/drawing/2014/main" id="{F8E4F0D0-8636-44B3-B77A-B1D58B3F44C8}"/>
              </a:ext>
            </a:extLst>
          </p:cNvPr>
          <p:cNvSpPr>
            <a:spLocks noGrp="1"/>
          </p:cNvSpPr>
          <p:nvPr>
            <p:ph idx="1"/>
          </p:nvPr>
        </p:nvSpPr>
        <p:spPr/>
        <p:txBody>
          <a:bodyPr/>
          <a:lstStyle/>
          <a:p>
            <a:endParaRPr lang="en-US" dirty="0"/>
          </a:p>
        </p:txBody>
      </p:sp>
      <p:pic>
        <p:nvPicPr>
          <p:cNvPr id="7" name="Picture 6">
            <a:extLst>
              <a:ext uri="{FF2B5EF4-FFF2-40B4-BE49-F238E27FC236}">
                <a16:creationId xmlns:a16="http://schemas.microsoft.com/office/drawing/2014/main" id="{03926A60-B8DB-411C-B6F6-9D3AFB9BE969}"/>
              </a:ext>
            </a:extLst>
          </p:cNvPr>
          <p:cNvPicPr>
            <a:picLocks noChangeAspect="1"/>
          </p:cNvPicPr>
          <p:nvPr/>
        </p:nvPicPr>
        <p:blipFill>
          <a:blip r:embed="rId3"/>
          <a:stretch>
            <a:fillRect/>
          </a:stretch>
        </p:blipFill>
        <p:spPr>
          <a:xfrm>
            <a:off x="3284536" y="2097088"/>
            <a:ext cx="5619750" cy="4095750"/>
          </a:xfrm>
          <a:prstGeom prst="rect">
            <a:avLst/>
          </a:prstGeom>
        </p:spPr>
      </p:pic>
    </p:spTree>
    <p:extLst>
      <p:ext uri="{BB962C8B-B14F-4D97-AF65-F5344CB8AC3E}">
        <p14:creationId xmlns:p14="http://schemas.microsoft.com/office/powerpoint/2010/main" val="1692708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81E56-D9EE-46F5-8F37-2EB7F1F18761}"/>
              </a:ext>
            </a:extLst>
          </p:cNvPr>
          <p:cNvSpPr>
            <a:spLocks noGrp="1"/>
          </p:cNvSpPr>
          <p:nvPr>
            <p:ph type="title"/>
          </p:nvPr>
        </p:nvSpPr>
        <p:spPr/>
        <p:txBody>
          <a:bodyPr/>
          <a:lstStyle/>
          <a:p>
            <a:r>
              <a:rPr lang="en-US" dirty="0"/>
              <a:t>DRAWING SYMBOLS</a:t>
            </a:r>
          </a:p>
        </p:txBody>
      </p:sp>
      <p:sp>
        <p:nvSpPr>
          <p:cNvPr id="3" name="Content Placeholder 2">
            <a:extLst>
              <a:ext uri="{FF2B5EF4-FFF2-40B4-BE49-F238E27FC236}">
                <a16:creationId xmlns:a16="http://schemas.microsoft.com/office/drawing/2014/main" id="{350D901D-C84E-432B-9483-D23A636095EB}"/>
              </a:ext>
            </a:extLst>
          </p:cNvPr>
          <p:cNvSpPr>
            <a:spLocks noGrp="1"/>
          </p:cNvSpPr>
          <p:nvPr>
            <p:ph idx="1"/>
          </p:nvPr>
        </p:nvSpPr>
        <p:spPr/>
        <p:txBody>
          <a:bodyPr/>
          <a:lstStyle/>
          <a:p>
            <a:endParaRPr lang="en-US" dirty="0"/>
          </a:p>
        </p:txBody>
      </p:sp>
      <p:pic>
        <p:nvPicPr>
          <p:cNvPr id="4" name="image15.png">
            <a:extLst>
              <a:ext uri="{FF2B5EF4-FFF2-40B4-BE49-F238E27FC236}">
                <a16:creationId xmlns:a16="http://schemas.microsoft.com/office/drawing/2014/main" id="{05ABF823-53F9-4D9E-848C-AC29B2B4B9EC}"/>
              </a:ext>
            </a:extLst>
          </p:cNvPr>
          <p:cNvPicPr/>
          <p:nvPr/>
        </p:nvPicPr>
        <p:blipFill>
          <a:blip r:embed="rId3"/>
          <a:srcRect/>
          <a:stretch>
            <a:fillRect/>
          </a:stretch>
        </p:blipFill>
        <p:spPr>
          <a:xfrm>
            <a:off x="3413123" y="1814985"/>
            <a:ext cx="5362575" cy="4610100"/>
          </a:xfrm>
          <a:prstGeom prst="rect">
            <a:avLst/>
          </a:prstGeom>
          <a:ln/>
        </p:spPr>
      </p:pic>
    </p:spTree>
    <p:extLst>
      <p:ext uri="{BB962C8B-B14F-4D97-AF65-F5344CB8AC3E}">
        <p14:creationId xmlns:p14="http://schemas.microsoft.com/office/powerpoint/2010/main" val="7300687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43D7C-EA3D-49E3-8DE8-AB9FA9BE0468}"/>
              </a:ext>
            </a:extLst>
          </p:cNvPr>
          <p:cNvSpPr>
            <a:spLocks noGrp="1"/>
          </p:cNvSpPr>
          <p:nvPr>
            <p:ph type="title"/>
          </p:nvPr>
        </p:nvSpPr>
        <p:spPr/>
        <p:txBody>
          <a:bodyPr/>
          <a:lstStyle/>
          <a:p>
            <a:r>
              <a:rPr lang="en-US" dirty="0"/>
              <a:t>parsing</a:t>
            </a:r>
          </a:p>
        </p:txBody>
      </p:sp>
      <p:pic>
        <p:nvPicPr>
          <p:cNvPr id="5" name="image2.png">
            <a:extLst>
              <a:ext uri="{FF2B5EF4-FFF2-40B4-BE49-F238E27FC236}">
                <a16:creationId xmlns:a16="http://schemas.microsoft.com/office/drawing/2014/main" id="{76AE5B0E-E696-4E1F-9D6C-E0085F22C4BC}"/>
              </a:ext>
            </a:extLst>
          </p:cNvPr>
          <p:cNvPicPr>
            <a:picLocks noGrp="1"/>
          </p:cNvPicPr>
          <p:nvPr>
            <p:ph idx="1"/>
          </p:nvPr>
        </p:nvPicPr>
        <p:blipFill>
          <a:blip r:embed="rId3"/>
          <a:srcRect/>
          <a:stretch>
            <a:fillRect/>
          </a:stretch>
        </p:blipFill>
        <p:spPr>
          <a:xfrm>
            <a:off x="2982753" y="1786613"/>
            <a:ext cx="6226493" cy="4452869"/>
          </a:xfrm>
          <a:prstGeom prst="rect">
            <a:avLst/>
          </a:prstGeom>
          <a:ln/>
        </p:spPr>
      </p:pic>
    </p:spTree>
    <p:extLst>
      <p:ext uri="{BB962C8B-B14F-4D97-AF65-F5344CB8AC3E}">
        <p14:creationId xmlns:p14="http://schemas.microsoft.com/office/powerpoint/2010/main" val="39713616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41B23-C114-44A5-B3D9-44273CF419A3}"/>
              </a:ext>
            </a:extLst>
          </p:cNvPr>
          <p:cNvSpPr>
            <a:spLocks noGrp="1"/>
          </p:cNvSpPr>
          <p:nvPr>
            <p:ph type="title"/>
          </p:nvPr>
        </p:nvSpPr>
        <p:spPr/>
        <p:txBody>
          <a:bodyPr/>
          <a:lstStyle/>
          <a:p>
            <a:r>
              <a:rPr lang="en-US" dirty="0" err="1"/>
              <a:t>Dfa</a:t>
            </a:r>
            <a:r>
              <a:rPr lang="en-US" dirty="0"/>
              <a:t> minimization</a:t>
            </a:r>
          </a:p>
        </p:txBody>
      </p:sp>
      <p:sp>
        <p:nvSpPr>
          <p:cNvPr id="3" name="Content Placeholder 2">
            <a:extLst>
              <a:ext uri="{FF2B5EF4-FFF2-40B4-BE49-F238E27FC236}">
                <a16:creationId xmlns:a16="http://schemas.microsoft.com/office/drawing/2014/main" id="{1CF8311E-79AA-4149-9700-F27F2899C822}"/>
              </a:ext>
            </a:extLst>
          </p:cNvPr>
          <p:cNvSpPr>
            <a:spLocks noGrp="1"/>
          </p:cNvSpPr>
          <p:nvPr>
            <p:ph idx="1"/>
          </p:nvPr>
        </p:nvSpPr>
        <p:spPr/>
        <p:txBody>
          <a:bodyPr/>
          <a:lstStyle/>
          <a:p>
            <a:r>
              <a:rPr lang="en-US" dirty="0"/>
              <a:t>REDUCE COMPLEXITY</a:t>
            </a:r>
          </a:p>
          <a:p>
            <a:r>
              <a:rPr lang="en-US" dirty="0"/>
              <a:t>INCREASE EXECUTION SPEED</a:t>
            </a:r>
          </a:p>
        </p:txBody>
      </p:sp>
    </p:spTree>
    <p:extLst>
      <p:ext uri="{BB962C8B-B14F-4D97-AF65-F5344CB8AC3E}">
        <p14:creationId xmlns:p14="http://schemas.microsoft.com/office/powerpoint/2010/main" val="2043324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D39E6-2BB8-47E6-AB97-537CA7B032D3}"/>
              </a:ext>
            </a:extLst>
          </p:cNvPr>
          <p:cNvSpPr>
            <a:spLocks noGrp="1"/>
          </p:cNvSpPr>
          <p:nvPr>
            <p:ph type="title"/>
          </p:nvPr>
        </p:nvSpPr>
        <p:spPr/>
        <p:txBody>
          <a:bodyPr/>
          <a:lstStyle/>
          <a:p>
            <a:r>
              <a:rPr lang="en-US" dirty="0"/>
              <a:t>demo</a:t>
            </a:r>
          </a:p>
        </p:txBody>
      </p:sp>
      <p:pic>
        <p:nvPicPr>
          <p:cNvPr id="7" name="demo3">
            <a:hlinkClick r:id="" action="ppaction://media"/>
            <a:extLst>
              <a:ext uri="{FF2B5EF4-FFF2-40B4-BE49-F238E27FC236}">
                <a16:creationId xmlns:a16="http://schemas.microsoft.com/office/drawing/2014/main" id="{CFAC148F-5BF4-45F2-A68A-C847768CAEF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817813" y="2249488"/>
            <a:ext cx="6551612" cy="3541712"/>
          </a:xfrm>
        </p:spPr>
      </p:pic>
    </p:spTree>
    <p:extLst>
      <p:ext uri="{BB962C8B-B14F-4D97-AF65-F5344CB8AC3E}">
        <p14:creationId xmlns:p14="http://schemas.microsoft.com/office/powerpoint/2010/main" val="568644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8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BD27B-AEB4-48CA-A7DE-0402E8CE3FED}"/>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21896B50-4411-4921-B863-CF8B94AA1329}"/>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5763442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5D534-3D7C-480E-844B-87B6D0CAFB9F}"/>
              </a:ext>
            </a:extLst>
          </p:cNvPr>
          <p:cNvSpPr>
            <a:spLocks noGrp="1"/>
          </p:cNvSpPr>
          <p:nvPr>
            <p:ph type="title"/>
          </p:nvPr>
        </p:nvSpPr>
        <p:spPr>
          <a:xfrm>
            <a:off x="1141413" y="618517"/>
            <a:ext cx="9905998" cy="5172683"/>
          </a:xfrm>
        </p:spPr>
        <p:txBody>
          <a:bodyPr/>
          <a:lstStyle/>
          <a:p>
            <a:pPr algn="ctr"/>
            <a:r>
              <a:rPr lang="en-US" dirty="0"/>
              <a:t>Thank you</a:t>
            </a:r>
          </a:p>
        </p:txBody>
      </p:sp>
      <p:sp>
        <p:nvSpPr>
          <p:cNvPr id="3" name="Content Placeholder 2">
            <a:extLst>
              <a:ext uri="{FF2B5EF4-FFF2-40B4-BE49-F238E27FC236}">
                <a16:creationId xmlns:a16="http://schemas.microsoft.com/office/drawing/2014/main" id="{1739AFFB-D83A-491D-9CAB-ACABADEF8A97}"/>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951945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46142-065F-42F5-9503-42A4430D6347}"/>
              </a:ext>
            </a:extLst>
          </p:cNvPr>
          <p:cNvSpPr>
            <a:spLocks noGrp="1"/>
          </p:cNvSpPr>
          <p:nvPr>
            <p:ph type="title"/>
          </p:nvPr>
        </p:nvSpPr>
        <p:spPr/>
        <p:txBody>
          <a:bodyPr/>
          <a:lstStyle/>
          <a:p>
            <a:r>
              <a:rPr lang="en-US" dirty="0"/>
              <a:t>TABLE OF CONTENTS</a:t>
            </a:r>
          </a:p>
        </p:txBody>
      </p:sp>
      <p:sp>
        <p:nvSpPr>
          <p:cNvPr id="3" name="Content Placeholder 2">
            <a:extLst>
              <a:ext uri="{FF2B5EF4-FFF2-40B4-BE49-F238E27FC236}">
                <a16:creationId xmlns:a16="http://schemas.microsoft.com/office/drawing/2014/main" id="{B84C5643-DE8C-420F-A786-DEF790879E34}"/>
              </a:ext>
            </a:extLst>
          </p:cNvPr>
          <p:cNvSpPr>
            <a:spLocks noGrp="1"/>
          </p:cNvSpPr>
          <p:nvPr>
            <p:ph idx="1"/>
          </p:nvPr>
        </p:nvSpPr>
        <p:spPr/>
        <p:txBody>
          <a:bodyPr/>
          <a:lstStyle/>
          <a:p>
            <a:r>
              <a:rPr lang="en-US" dirty="0"/>
              <a:t>MOTIVATION</a:t>
            </a:r>
          </a:p>
          <a:p>
            <a:r>
              <a:rPr lang="en-US" dirty="0"/>
              <a:t>ARCHITECTURE</a:t>
            </a:r>
          </a:p>
          <a:p>
            <a:r>
              <a:rPr lang="en-US" dirty="0"/>
              <a:t>FUNCTIONALITIES</a:t>
            </a:r>
          </a:p>
          <a:p>
            <a:r>
              <a:rPr lang="en-US" dirty="0"/>
              <a:t>DEMO</a:t>
            </a:r>
          </a:p>
          <a:p>
            <a:r>
              <a:rPr lang="en-US" dirty="0"/>
              <a:t>CONCLUSIONS</a:t>
            </a:r>
          </a:p>
          <a:p>
            <a:endParaRPr lang="en-US" dirty="0"/>
          </a:p>
        </p:txBody>
      </p:sp>
    </p:spTree>
    <p:extLst>
      <p:ext uri="{BB962C8B-B14F-4D97-AF65-F5344CB8AC3E}">
        <p14:creationId xmlns:p14="http://schemas.microsoft.com/office/powerpoint/2010/main" val="1524812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D064D-CE54-41E5-9DC2-4F1C0D4869FE}"/>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A2C96482-D0D7-4831-8C3F-FB1FA98E8EED}"/>
              </a:ext>
            </a:extLst>
          </p:cNvPr>
          <p:cNvSpPr>
            <a:spLocks noGrp="1"/>
          </p:cNvSpPr>
          <p:nvPr>
            <p:ph idx="1"/>
          </p:nvPr>
        </p:nvSpPr>
        <p:spPr/>
        <p:txBody>
          <a:bodyPr/>
          <a:lstStyle/>
          <a:p>
            <a:r>
              <a:rPr lang="en-US" dirty="0"/>
              <a:t>COMPILERS</a:t>
            </a:r>
          </a:p>
          <a:p>
            <a:r>
              <a:rPr lang="en-US" dirty="0"/>
              <a:t>REGULAR EXPRESSIONS</a:t>
            </a:r>
          </a:p>
          <a:p>
            <a:r>
              <a:rPr lang="en-US" dirty="0"/>
              <a:t>PROBABILITIES</a:t>
            </a:r>
          </a:p>
          <a:p>
            <a:pPr marL="0" indent="0">
              <a:buNone/>
            </a:pPr>
            <a:endParaRPr lang="en-US" dirty="0"/>
          </a:p>
        </p:txBody>
      </p:sp>
    </p:spTree>
    <p:extLst>
      <p:ext uri="{BB962C8B-B14F-4D97-AF65-F5344CB8AC3E}">
        <p14:creationId xmlns:p14="http://schemas.microsoft.com/office/powerpoint/2010/main" val="4176635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CC5AB-45E4-4433-AAC7-72230A0D5587}"/>
              </a:ext>
            </a:extLst>
          </p:cNvPr>
          <p:cNvSpPr>
            <a:spLocks noGrp="1"/>
          </p:cNvSpPr>
          <p:nvPr>
            <p:ph type="title"/>
          </p:nvPr>
        </p:nvSpPr>
        <p:spPr/>
        <p:txBody>
          <a:bodyPr/>
          <a:lstStyle/>
          <a:p>
            <a:r>
              <a:rPr lang="en-US" dirty="0"/>
              <a:t>ARCHITECTURE</a:t>
            </a:r>
          </a:p>
        </p:txBody>
      </p:sp>
      <p:sp>
        <p:nvSpPr>
          <p:cNvPr id="3" name="Content Placeholder 2">
            <a:extLst>
              <a:ext uri="{FF2B5EF4-FFF2-40B4-BE49-F238E27FC236}">
                <a16:creationId xmlns:a16="http://schemas.microsoft.com/office/drawing/2014/main" id="{689B787C-954D-4F30-820D-622A68124ADE}"/>
              </a:ext>
            </a:extLst>
          </p:cNvPr>
          <p:cNvSpPr>
            <a:spLocks noGrp="1"/>
          </p:cNvSpPr>
          <p:nvPr>
            <p:ph idx="1"/>
          </p:nvPr>
        </p:nvSpPr>
        <p:spPr>
          <a:xfrm>
            <a:off x="1141412" y="2249487"/>
            <a:ext cx="9905999" cy="3541714"/>
          </a:xfrm>
        </p:spPr>
        <p:txBody>
          <a:bodyPr/>
          <a:lstStyle/>
          <a:p>
            <a:endParaRPr lang="en-US" dirty="0"/>
          </a:p>
        </p:txBody>
      </p:sp>
    </p:spTree>
    <p:extLst>
      <p:ext uri="{BB962C8B-B14F-4D97-AF65-F5344CB8AC3E}">
        <p14:creationId xmlns:p14="http://schemas.microsoft.com/office/powerpoint/2010/main" val="7843048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7B8E3-77C6-47CD-A486-6A4B4E66E54F}"/>
              </a:ext>
            </a:extLst>
          </p:cNvPr>
          <p:cNvSpPr>
            <a:spLocks noGrp="1"/>
          </p:cNvSpPr>
          <p:nvPr>
            <p:ph type="title"/>
          </p:nvPr>
        </p:nvSpPr>
        <p:spPr/>
        <p:txBody>
          <a:bodyPr/>
          <a:lstStyle/>
          <a:p>
            <a:r>
              <a:rPr lang="en-US" dirty="0"/>
              <a:t>MVC</a:t>
            </a:r>
          </a:p>
        </p:txBody>
      </p:sp>
      <p:sp>
        <p:nvSpPr>
          <p:cNvPr id="6" name="Content Placeholder 5">
            <a:extLst>
              <a:ext uri="{FF2B5EF4-FFF2-40B4-BE49-F238E27FC236}">
                <a16:creationId xmlns:a16="http://schemas.microsoft.com/office/drawing/2014/main" id="{3F9E660B-CB11-498A-883C-20EF402F5FB3}"/>
              </a:ext>
            </a:extLst>
          </p:cNvPr>
          <p:cNvSpPr>
            <a:spLocks noGrp="1"/>
          </p:cNvSpPr>
          <p:nvPr>
            <p:ph idx="1"/>
          </p:nvPr>
        </p:nvSpPr>
        <p:spPr/>
        <p:txBody>
          <a:bodyPr/>
          <a:lstStyle/>
          <a:p>
            <a:endParaRPr lang="en-US" dirty="0"/>
          </a:p>
        </p:txBody>
      </p:sp>
      <p:pic>
        <p:nvPicPr>
          <p:cNvPr id="8" name="image12.png">
            <a:extLst>
              <a:ext uri="{FF2B5EF4-FFF2-40B4-BE49-F238E27FC236}">
                <a16:creationId xmlns:a16="http://schemas.microsoft.com/office/drawing/2014/main" id="{08B0CA2B-F00B-4336-A9BB-C6719E27A687}"/>
              </a:ext>
            </a:extLst>
          </p:cNvPr>
          <p:cNvPicPr/>
          <p:nvPr/>
        </p:nvPicPr>
        <p:blipFill>
          <a:blip r:embed="rId3"/>
          <a:srcRect/>
          <a:stretch>
            <a:fillRect/>
          </a:stretch>
        </p:blipFill>
        <p:spPr>
          <a:xfrm>
            <a:off x="3565523" y="2777331"/>
            <a:ext cx="5057775" cy="2486025"/>
          </a:xfrm>
          <a:prstGeom prst="rect">
            <a:avLst/>
          </a:prstGeom>
          <a:ln/>
        </p:spPr>
      </p:pic>
    </p:spTree>
    <p:extLst>
      <p:ext uri="{BB962C8B-B14F-4D97-AF65-F5344CB8AC3E}">
        <p14:creationId xmlns:p14="http://schemas.microsoft.com/office/powerpoint/2010/main" val="23107851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D41D8-E26D-4951-9CB2-6B2C710878B3}"/>
              </a:ext>
            </a:extLst>
          </p:cNvPr>
          <p:cNvSpPr>
            <a:spLocks noGrp="1"/>
          </p:cNvSpPr>
          <p:nvPr>
            <p:ph type="title"/>
          </p:nvPr>
        </p:nvSpPr>
        <p:spPr/>
        <p:txBody>
          <a:bodyPr/>
          <a:lstStyle/>
          <a:p>
            <a:r>
              <a:rPr lang="en-US" dirty="0"/>
              <a:t>Java </a:t>
            </a:r>
            <a:r>
              <a:rPr lang="en-US" dirty="0" err="1"/>
              <a:t>fx</a:t>
            </a:r>
            <a:endParaRPr lang="en-US" dirty="0"/>
          </a:p>
        </p:txBody>
      </p:sp>
      <p:sp>
        <p:nvSpPr>
          <p:cNvPr id="3" name="Content Placeholder 2">
            <a:extLst>
              <a:ext uri="{FF2B5EF4-FFF2-40B4-BE49-F238E27FC236}">
                <a16:creationId xmlns:a16="http://schemas.microsoft.com/office/drawing/2014/main" id="{D7D21DDC-D36B-405D-94FB-35E61B3AB5AD}"/>
              </a:ext>
            </a:extLst>
          </p:cNvPr>
          <p:cNvSpPr>
            <a:spLocks noGrp="1"/>
          </p:cNvSpPr>
          <p:nvPr>
            <p:ph idx="1"/>
          </p:nvPr>
        </p:nvSpPr>
        <p:spPr/>
        <p:txBody>
          <a:bodyPr/>
          <a:lstStyle/>
          <a:p>
            <a:r>
              <a:rPr lang="en-US" dirty="0"/>
              <a:t>MODERN LOOK AND FEEL</a:t>
            </a:r>
          </a:p>
          <a:p>
            <a:r>
              <a:rPr lang="en-US" dirty="0"/>
              <a:t>WORKS WELL WITH MVC</a:t>
            </a:r>
          </a:p>
          <a:p>
            <a:r>
              <a:rPr lang="en-US" dirty="0"/>
              <a:t>SCENE BUILDER</a:t>
            </a:r>
          </a:p>
        </p:txBody>
      </p:sp>
    </p:spTree>
    <p:extLst>
      <p:ext uri="{BB962C8B-B14F-4D97-AF65-F5344CB8AC3E}">
        <p14:creationId xmlns:p14="http://schemas.microsoft.com/office/powerpoint/2010/main" val="3054744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27F6A-3B0A-40AB-8DBC-D8EAEC4F77A7}"/>
              </a:ext>
            </a:extLst>
          </p:cNvPr>
          <p:cNvSpPr>
            <a:spLocks noGrp="1"/>
          </p:cNvSpPr>
          <p:nvPr>
            <p:ph type="title"/>
          </p:nvPr>
        </p:nvSpPr>
        <p:spPr/>
        <p:txBody>
          <a:bodyPr/>
          <a:lstStyle/>
          <a:p>
            <a:r>
              <a:rPr lang="en-US" dirty="0"/>
              <a:t>FUNCTIONALITIES</a:t>
            </a:r>
          </a:p>
        </p:txBody>
      </p:sp>
      <p:sp>
        <p:nvSpPr>
          <p:cNvPr id="3" name="Content Placeholder 2">
            <a:extLst>
              <a:ext uri="{FF2B5EF4-FFF2-40B4-BE49-F238E27FC236}">
                <a16:creationId xmlns:a16="http://schemas.microsoft.com/office/drawing/2014/main" id="{6A17F3EC-7942-4C6D-9CBB-A52DC42A3CED}"/>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4448288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CFA8C-936A-4B45-9CA2-13E4029D8F95}"/>
              </a:ext>
            </a:extLst>
          </p:cNvPr>
          <p:cNvSpPr>
            <a:spLocks noGrp="1"/>
          </p:cNvSpPr>
          <p:nvPr>
            <p:ph type="title"/>
          </p:nvPr>
        </p:nvSpPr>
        <p:spPr/>
        <p:txBody>
          <a:bodyPr/>
          <a:lstStyle/>
          <a:p>
            <a:r>
              <a:rPr lang="en-US" dirty="0"/>
              <a:t>BUILD AUTOMATON</a:t>
            </a:r>
          </a:p>
        </p:txBody>
      </p:sp>
      <p:sp>
        <p:nvSpPr>
          <p:cNvPr id="3" name="Content Placeholder 2">
            <a:extLst>
              <a:ext uri="{FF2B5EF4-FFF2-40B4-BE49-F238E27FC236}">
                <a16:creationId xmlns:a16="http://schemas.microsoft.com/office/drawing/2014/main" id="{BB22DC76-956D-452A-A683-AC5DE187C77E}"/>
              </a:ext>
            </a:extLst>
          </p:cNvPr>
          <p:cNvSpPr>
            <a:spLocks noGrp="1"/>
          </p:cNvSpPr>
          <p:nvPr>
            <p:ph idx="1"/>
          </p:nvPr>
        </p:nvSpPr>
        <p:spPr/>
        <p:txBody>
          <a:bodyPr/>
          <a:lstStyle/>
          <a:p>
            <a:r>
              <a:rPr lang="en-US" dirty="0"/>
              <a:t>ADD SYMBOLS TO ALPHABET</a:t>
            </a:r>
          </a:p>
          <a:p>
            <a:r>
              <a:rPr lang="en-US" dirty="0"/>
              <a:t>CREATE TRANSITION</a:t>
            </a:r>
          </a:p>
          <a:p>
            <a:r>
              <a:rPr lang="en-US" dirty="0"/>
              <a:t>DELETE STATE</a:t>
            </a:r>
          </a:p>
        </p:txBody>
      </p:sp>
    </p:spTree>
    <p:extLst>
      <p:ext uri="{BB962C8B-B14F-4D97-AF65-F5344CB8AC3E}">
        <p14:creationId xmlns:p14="http://schemas.microsoft.com/office/powerpoint/2010/main" val="326885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D567A-FB4E-4434-88DD-FC5D97A59067}"/>
              </a:ext>
            </a:extLst>
          </p:cNvPr>
          <p:cNvSpPr>
            <a:spLocks noGrp="1"/>
          </p:cNvSpPr>
          <p:nvPr>
            <p:ph type="title"/>
          </p:nvPr>
        </p:nvSpPr>
        <p:spPr/>
        <p:txBody>
          <a:bodyPr/>
          <a:lstStyle/>
          <a:p>
            <a:r>
              <a:rPr lang="en-US" dirty="0"/>
              <a:t>SAVE &amp; LOAD</a:t>
            </a:r>
          </a:p>
        </p:txBody>
      </p:sp>
      <p:sp>
        <p:nvSpPr>
          <p:cNvPr id="3" name="Content Placeholder 2">
            <a:extLst>
              <a:ext uri="{FF2B5EF4-FFF2-40B4-BE49-F238E27FC236}">
                <a16:creationId xmlns:a16="http://schemas.microsoft.com/office/drawing/2014/main" id="{CEA098E4-9FA9-447F-924F-68EF06B66305}"/>
              </a:ext>
            </a:extLst>
          </p:cNvPr>
          <p:cNvSpPr>
            <a:spLocks noGrp="1"/>
          </p:cNvSpPr>
          <p:nvPr>
            <p:ph idx="1"/>
          </p:nvPr>
        </p:nvSpPr>
        <p:spPr/>
        <p:txBody>
          <a:bodyPr/>
          <a:lstStyle/>
          <a:p>
            <a:r>
              <a:rPr lang="en-US" dirty="0"/>
              <a:t>POSSIBLE_TRANSITIONS</a:t>
            </a:r>
          </a:p>
          <a:p>
            <a:r>
              <a:rPr lang="en-US" dirty="0"/>
              <a:t>STATE</a:t>
            </a:r>
          </a:p>
          <a:p>
            <a:r>
              <a:rPr lang="en-US" dirty="0"/>
              <a:t>INITIAL_STATE</a:t>
            </a:r>
          </a:p>
          <a:p>
            <a:r>
              <a:rPr lang="en-US" dirty="0"/>
              <a:t>FINAL_STATE</a:t>
            </a:r>
          </a:p>
          <a:p>
            <a:r>
              <a:rPr lang="en-US" dirty="0"/>
              <a:t>TRANSITION</a:t>
            </a:r>
          </a:p>
        </p:txBody>
      </p:sp>
      <p:pic>
        <p:nvPicPr>
          <p:cNvPr id="5" name="Picture 4">
            <a:extLst>
              <a:ext uri="{FF2B5EF4-FFF2-40B4-BE49-F238E27FC236}">
                <a16:creationId xmlns:a16="http://schemas.microsoft.com/office/drawing/2014/main" id="{B4F719D1-EA75-43EC-8063-6DF0202CDBB1}"/>
              </a:ext>
            </a:extLst>
          </p:cNvPr>
          <p:cNvPicPr>
            <a:picLocks noChangeAspect="1"/>
          </p:cNvPicPr>
          <p:nvPr/>
        </p:nvPicPr>
        <p:blipFill>
          <a:blip r:embed="rId3"/>
          <a:stretch>
            <a:fillRect/>
          </a:stretch>
        </p:blipFill>
        <p:spPr>
          <a:xfrm>
            <a:off x="6940717" y="1322697"/>
            <a:ext cx="3734303" cy="4468504"/>
          </a:xfrm>
          <a:prstGeom prst="rect">
            <a:avLst/>
          </a:prstGeom>
        </p:spPr>
      </p:pic>
    </p:spTree>
    <p:extLst>
      <p:ext uri="{BB962C8B-B14F-4D97-AF65-F5344CB8AC3E}">
        <p14:creationId xmlns:p14="http://schemas.microsoft.com/office/powerpoint/2010/main" val="8504362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4082</TotalTime>
  <Words>959</Words>
  <Application>Microsoft Office PowerPoint</Application>
  <PresentationFormat>Widescreen</PresentationFormat>
  <Paragraphs>80</Paragraphs>
  <Slides>18</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Tw Cen MT</vt:lpstr>
      <vt:lpstr>Circuit</vt:lpstr>
      <vt:lpstr>Tool for building and working with automata</vt:lpstr>
      <vt:lpstr>TABLE OF CONTENTS</vt:lpstr>
      <vt:lpstr>MOTIVATION</vt:lpstr>
      <vt:lpstr>ARCHITECTURE</vt:lpstr>
      <vt:lpstr>MVC</vt:lpstr>
      <vt:lpstr>Java fx</vt:lpstr>
      <vt:lpstr>FUNCTIONALITIES</vt:lpstr>
      <vt:lpstr>BUILD AUTOMATON</vt:lpstr>
      <vt:lpstr>SAVE &amp; LOAD</vt:lpstr>
      <vt:lpstr>Drawing arcs</vt:lpstr>
      <vt:lpstr>DRAWING SELF TRANSITION</vt:lpstr>
      <vt:lpstr>Drawing arcs</vt:lpstr>
      <vt:lpstr>DRAWING SYMBOLS</vt:lpstr>
      <vt:lpstr>parsing</vt:lpstr>
      <vt:lpstr>Dfa minimization</vt:lpstr>
      <vt:lpstr>demo</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Tool for building and working with automata</dc:title>
  <dc:creator>Bogdan Lionte</dc:creator>
  <cp:lastModifiedBy>Bogdan Lionte</cp:lastModifiedBy>
  <cp:revision>28</cp:revision>
  <dcterms:created xsi:type="dcterms:W3CDTF">2019-07-02T08:22:36Z</dcterms:created>
  <dcterms:modified xsi:type="dcterms:W3CDTF">2019-07-05T18:43:21Z</dcterms:modified>
</cp:coreProperties>
</file>

<file path=docProps/thumbnail.jpeg>
</file>